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8"/>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460" r:id="rId95"/>
    <p:sldId id="360" r:id="rId96"/>
    <p:sldId id="458"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46"/>
    <p:restoredTop sz="94669"/>
  </p:normalViewPr>
  <p:slideViewPr>
    <p:cSldViewPr snapToGrid="0" snapToObjects="1">
      <p:cViewPr varScale="1">
        <p:scale>
          <a:sx n="161" d="100"/>
          <a:sy n="161" d="100"/>
        </p:scale>
        <p:origin x="44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2/15/24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2/15/24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2/15/24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2/15/24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2/15/24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2/15/24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2/15/24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2/15/24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2/15/24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2/15/24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2/15/24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6791597" y="2187131"/>
                <a:ext cx="4326063"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6791597" y="2187131"/>
                <a:ext cx="4326063" cy="4142153"/>
              </a:xfrm>
              <a:prstGeom prst="rect">
                <a:avLst/>
              </a:prstGeom>
              <a:blipFill>
                <a:blip r:embed="rId2"/>
                <a:stretch>
                  <a:fillRect l="-1173" r="-58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5" grpId="0"/>
      <p:bldP spid="36" grpId="0" animBg="1"/>
      <p:bldP spid="38" grpId="0"/>
      <p:bldP spid="40" grpId="0"/>
      <p:bldP spid="42" grpId="0"/>
      <p:bldP spid="44" grpId="0" animBg="1"/>
      <p:bldP spid="49" grpId="0"/>
      <p:bldP spid="51" grpId="0" animBg="1"/>
      <p:bldP spid="5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it’s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114110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 The main difference being that an NFA does not HAVE to be in multiple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r="-571"/>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842670"/>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955708"/>
                <a:ext cx="8520751" cy="842670"/>
              </a:xfrm>
              <a:prstGeom prst="rect">
                <a:avLst/>
              </a:prstGeom>
              <a:blipFill>
                <a:blip r:embed="rId2"/>
                <a:stretch>
                  <a:fillRect/>
                </a:stretch>
              </a:blipFill>
            </p:spPr>
            <p:txBody>
              <a:bodyPr/>
              <a:lstStyle/>
              <a:p>
                <a:r>
                  <a:rPr lang="en-US">
                    <a:noFill/>
                  </a:rPr>
                  <a:t> </a:t>
                </a:r>
              </a:p>
            </p:txBody>
          </p:sp>
        </mc:Fallback>
      </mc:AlternateContent>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containing a 1 in the third position from the end</a:t>
                </a:r>
              </a:p>
              <a:p>
                <a:pPr marL="0" indent="0" algn="ctr">
                  <a:buFont typeface="Arial" panose="020B0604020202020204" pitchFamily="34" charset="0"/>
                  <a:buNone/>
                </a:pPr>
                <a:r>
                  <a:rPr lang="en-US" sz="1500" i="1" dirty="0">
                    <a:solidFill>
                      <a:schemeClr val="bg1"/>
                    </a:solidFill>
                  </a:rPr>
                  <a:t>(e.g., 000100 is in A but 0011 is not).</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1648275"/>
                <a:ext cx="8520751" cy="842670"/>
              </a:xfrm>
              <a:prstGeom prst="rect">
                <a:avLst/>
              </a:prstGeom>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3"/>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a:t>
                </a:r>
                <a14:m>
                  <m:oMath xmlns:m="http://schemas.openxmlformats.org/officeDocument/2006/math">
                    <m:sSup>
                      <m:sSupPr>
                        <m:ctrlPr>
                          <a:rPr lang="en-US" sz="1500" b="0" i="1" smtClean="0">
                            <a:solidFill>
                              <a:schemeClr val="bg1"/>
                            </a:solidFill>
                            <a:latin typeface="Cambria Math" panose="02040503050406030204" pitchFamily="18" charset="0"/>
                          </a:rPr>
                        </m:ctrlPr>
                      </m:sSupPr>
                      <m:e>
                        <m:d>
                          <m:dPr>
                            <m:begChr m:val="{"/>
                            <m:endChr m:val="}"/>
                            <m:ctrlPr>
                              <a:rPr lang="en-US" sz="1500" b="0" i="1" smtClean="0">
                                <a:solidFill>
                                  <a:schemeClr val="bg1"/>
                                </a:solidFill>
                                <a:latin typeface="Cambria Math" panose="02040503050406030204" pitchFamily="18" charset="0"/>
                              </a:rPr>
                            </m:ctrlPr>
                          </m:dPr>
                          <m:e>
                            <m:r>
                              <a:rPr lang="en-US" sz="1500" b="0" i="1" smtClean="0">
                                <a:solidFill>
                                  <a:schemeClr val="bg1"/>
                                </a:solidFill>
                                <a:latin typeface="Cambria Math" panose="02040503050406030204" pitchFamily="18" charset="0"/>
                              </a:rPr>
                              <m:t>0,1</m:t>
                            </m:r>
                          </m:e>
                        </m:d>
                      </m:e>
                      <m:sup>
                        <m:r>
                          <a:rPr lang="en-US" sz="1500" b="0" i="1" smtClean="0">
                            <a:solidFill>
                              <a:schemeClr val="bg1"/>
                            </a:solidFill>
                            <a:latin typeface="Cambria Math" panose="02040503050406030204" pitchFamily="18" charset="0"/>
                          </a:rPr>
                          <m:t>∗</m:t>
                        </m:r>
                      </m:sup>
                    </m:sSup>
                  </m:oMath>
                </a14:m>
                <a:r>
                  <a:rPr lang="en-US" sz="1500" i="1" dirty="0">
                    <a:solidFill>
                      <a:schemeClr val="bg1"/>
                    </a:solidFill>
                  </a:rPr>
                  <a:t> ending in 101 or ending in 010</a:t>
                </a:r>
              </a:p>
            </p:txBody>
          </p:sp>
        </mc:Choice>
        <mc:Fallback xmlns="">
          <p:sp>
            <p:nvSpPr>
              <p:cNvPr id="33" name="Content Placeholder 2">
                <a:extLst>
                  <a:ext uri="{FF2B5EF4-FFF2-40B4-BE49-F238E27FC236}">
                    <a16:creationId xmlns:a16="http://schemas.microsoft.com/office/drawing/2014/main" id="{B797E697-062A-2043-9DDC-442852A9A8DE}"/>
                  </a:ext>
                </a:extLst>
              </p:cNvPr>
              <p:cNvSpPr txBox="1">
                <a:spLocks noRot="1" noChangeAspect="1" noMove="1" noResize="1" noEditPoints="1" noAdjustHandles="1" noChangeArrowheads="1" noChangeShapeType="1" noTextEdit="1"/>
              </p:cNvSpPr>
              <p:nvPr/>
            </p:nvSpPr>
            <p:spPr>
              <a:xfrm>
                <a:off x="2010613" y="2814933"/>
                <a:ext cx="8520751" cy="69289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𝒫</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e>
                      </m:d>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p>
          <a:p>
            <a:pPr marL="342900" indent="-342900" algn="ctr">
              <a:buFont typeface="Arial" panose="020B0604020202020204" pitchFamily="34" charset="0"/>
              <a:buAutoNum type="arabicPeriod"/>
            </a:pPr>
            <a:r>
              <a:rPr lang="en-US" sz="1800" i="1" dirty="0"/>
              <a:t>Do we know how to build an NFA in the real world? Kind of…</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7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2B6824F-8509-3D4D-BD93-4F1175D2C20E}"/>
              </a:ext>
            </a:extLst>
          </p:cNvPr>
          <p:cNvGrpSpPr/>
          <p:nvPr/>
        </p:nvGrpSpPr>
        <p:grpSpPr>
          <a:xfrm>
            <a:off x="5187142" y="3562877"/>
            <a:ext cx="6625243" cy="2297856"/>
            <a:chOff x="5187142" y="3562877"/>
            <a:chExt cx="6625243" cy="2297856"/>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grpSp>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In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DFA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P spid="18" grpId="0"/>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and is long enough.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6"/>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279762"/>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279762"/>
                <a:ext cx="4443949" cy="3217027"/>
              </a:xfrm>
              <a:prstGeom prst="rect">
                <a:avLst/>
              </a:prstGeom>
              <a:blipFill>
                <a:blip r:embed="rId3"/>
                <a:stretch>
                  <a:fillRect l="-1136" t="-394"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094412" y="2279762"/>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3: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𝑖</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𝑗</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&gt;</m:t>
                      </m:r>
                      <m:r>
                        <a:rPr lang="en-US" sz="1800" b="0" i="1" smtClean="0">
                          <a:solidFill>
                            <a:schemeClr val="bg1"/>
                          </a:solidFill>
                          <a:latin typeface="Cambria Math" panose="02040503050406030204" pitchFamily="18" charset="0"/>
                        </a:rPr>
                        <m:t>𝑗</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b="-31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141413" y="2032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141413" y="2032461"/>
                <a:ext cx="4443949" cy="3217027"/>
              </a:xfrm>
              <a:prstGeom prst="rect">
                <a:avLst/>
              </a:prstGeom>
              <a:blipFill>
                <a:blip r:embed="rId3"/>
                <a:stretch>
                  <a:fillRect l="-1136" r="-852"/>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5898808" y="2033591"/>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4529992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38934</TotalTime>
  <Words>8504</Words>
  <Application>Microsoft Macintosh PowerPoint</Application>
  <PresentationFormat>Widescreen</PresentationFormat>
  <Paragraphs>933</Paragraphs>
  <Slides>96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Cambria Math</vt:lpstr>
      <vt:lpstr>Trebuchet MS</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227</cp:revision>
  <dcterms:created xsi:type="dcterms:W3CDTF">2023-02-24T14:15:53Z</dcterms:created>
  <dcterms:modified xsi:type="dcterms:W3CDTF">2024-02-15T13:34:27Z</dcterms:modified>
</cp:coreProperties>
</file>